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3"/>
  </p:notesMasterIdLst>
  <p:handoutMasterIdLst>
    <p:handoutMasterId r:id="rId54"/>
  </p:handoutMasterIdLst>
  <p:sldIdLst>
    <p:sldId id="442" r:id="rId2"/>
    <p:sldId id="264" r:id="rId3"/>
    <p:sldId id="268" r:id="rId4"/>
    <p:sldId id="493" r:id="rId5"/>
    <p:sldId id="298" r:id="rId6"/>
    <p:sldId id="518" r:id="rId7"/>
    <p:sldId id="427" r:id="rId8"/>
    <p:sldId id="513" r:id="rId9"/>
    <p:sldId id="521" r:id="rId10"/>
    <p:sldId id="490" r:id="rId11"/>
    <p:sldId id="592" r:id="rId12"/>
    <p:sldId id="260" r:id="rId13"/>
    <p:sldId id="424" r:id="rId14"/>
    <p:sldId id="480" r:id="rId15"/>
    <p:sldId id="561" r:id="rId16"/>
    <p:sldId id="505" r:id="rId17"/>
    <p:sldId id="507" r:id="rId18"/>
    <p:sldId id="483" r:id="rId19"/>
    <p:sldId id="588" r:id="rId20"/>
    <p:sldId id="492" r:id="rId21"/>
    <p:sldId id="594" r:id="rId22"/>
    <p:sldId id="591" r:id="rId23"/>
    <p:sldId id="582" r:id="rId24"/>
    <p:sldId id="538" r:id="rId25"/>
    <p:sldId id="547" r:id="rId26"/>
    <p:sldId id="548" r:id="rId27"/>
    <p:sldId id="539" r:id="rId28"/>
    <p:sldId id="565" r:id="rId29"/>
    <p:sldId id="566" r:id="rId30"/>
    <p:sldId id="567" r:id="rId31"/>
    <p:sldId id="486" r:id="rId32"/>
    <p:sldId id="569" r:id="rId33"/>
    <p:sldId id="576" r:id="rId34"/>
    <p:sldId id="310" r:id="rId35"/>
    <p:sldId id="584" r:id="rId36"/>
    <p:sldId id="300" r:id="rId37"/>
    <p:sldId id="288" r:id="rId38"/>
    <p:sldId id="309" r:id="rId39"/>
    <p:sldId id="307" r:id="rId40"/>
    <p:sldId id="589" r:id="rId41"/>
    <p:sldId id="590" r:id="rId42"/>
    <p:sldId id="585" r:id="rId43"/>
    <p:sldId id="573" r:id="rId44"/>
    <p:sldId id="540" r:id="rId45"/>
    <p:sldId id="578" r:id="rId46"/>
    <p:sldId id="579" r:id="rId47"/>
    <p:sldId id="580" r:id="rId48"/>
    <p:sldId id="581" r:id="rId49"/>
    <p:sldId id="575" r:id="rId50"/>
    <p:sldId id="595" r:id="rId51"/>
    <p:sldId id="287" r:id="rId52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6"/>
    <p:restoredTop sz="97030" autoAdjust="0"/>
  </p:normalViewPr>
  <p:slideViewPr>
    <p:cSldViewPr snapToGrid="0">
      <p:cViewPr varScale="1">
        <p:scale>
          <a:sx n="124" d="100"/>
          <a:sy n="124" d="100"/>
        </p:scale>
        <p:origin x="184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5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510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22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45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80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animated cartoon, illustration, graphics&#10;&#10;Description automatically generated">
            <a:extLst>
              <a:ext uri="{FF2B5EF4-FFF2-40B4-BE49-F238E27FC236}">
                <a16:creationId xmlns:a16="http://schemas.microsoft.com/office/drawing/2014/main" id="{9BF847B4-C99F-7F84-DE1C-0DA1EDFF7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4"/>
            <a:ext cx="3364992" cy="2103120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1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69" r:id="rId13"/>
    <p:sldLayoutId id="2147483677" r:id="rId14"/>
    <p:sldLayoutId id="2147483675" r:id="rId15"/>
    <p:sldLayoutId id="2147483676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chainproject.org/featured/2023/09/14/webinar-5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34" Type="http://schemas.openxmlformats.org/officeDocument/2006/relationships/image" Target="../media/image4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gif"/><Relationship Id="rId55" Type="http://schemas.openxmlformats.org/officeDocument/2006/relationships/image" Target="../media/image68.png"/><Relationship Id="rId63" Type="http://schemas.openxmlformats.org/officeDocument/2006/relationships/image" Target="../media/image7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0.jpe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9.png"/><Relationship Id="rId61" Type="http://schemas.openxmlformats.org/officeDocument/2006/relationships/image" Target="../media/image74.png"/><Relationship Id="rId19" Type="http://schemas.openxmlformats.org/officeDocument/2006/relationships/image" Target="../media/image3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56.jpg"/><Relationship Id="rId48" Type="http://schemas.openxmlformats.org/officeDocument/2006/relationships/image" Target="../media/image61.png"/><Relationship Id="rId56" Type="http://schemas.openxmlformats.org/officeDocument/2006/relationships/image" Target="../media/image69.jpg"/><Relationship Id="rId64" Type="http://schemas.openxmlformats.org/officeDocument/2006/relationships/image" Target="../media/image77.png"/><Relationship Id="rId8" Type="http://schemas.openxmlformats.org/officeDocument/2006/relationships/image" Target="../media/image22.png"/><Relationship Id="rId51" Type="http://schemas.openxmlformats.org/officeDocument/2006/relationships/image" Target="../media/image64.png"/><Relationship Id="rId3" Type="http://schemas.openxmlformats.org/officeDocument/2006/relationships/image" Target="../media/image17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4.png"/><Relationship Id="rId41" Type="http://schemas.openxmlformats.org/officeDocument/2006/relationships/image" Target="../media/image54.jpe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jp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dirty="0"/>
              <a:t>International Standard for open source license compliance.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5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OpenChain Has 109 ISO/IEC 5230 Conformant </a:t>
            </a:r>
            <a:br>
              <a:rPr lang="en-US" dirty="0">
                <a:solidFill>
                  <a:srgbClr val="003778"/>
                </a:solidFill>
              </a:rPr>
            </a:br>
            <a:r>
              <a:rPr lang="en-US" dirty="0">
                <a:solidFill>
                  <a:srgbClr val="003778"/>
                </a:solidFill>
              </a:rPr>
              <a:t>Orgs Listed On Our Website (totals are higher)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 dirty="0"/>
              <a:t>Total conformant numbers far higher. </a:t>
            </a:r>
            <a:br>
              <a:rPr lang="en-US" sz="1867" dirty="0"/>
            </a:br>
            <a:r>
              <a:rPr lang="en-US" sz="1867" dirty="0"/>
              <a:t>Example: </a:t>
            </a:r>
            <a:r>
              <a:rPr lang="en-US" sz="1867" dirty="0">
                <a:hlinkClick r:id="rId3"/>
              </a:rPr>
              <a:t>PwC Survey shows 31% of large companies in Germany use or are planning to adopt ISO/IEC 5230</a:t>
            </a:r>
            <a:r>
              <a:rPr lang="en-US" sz="1867" dirty="0"/>
              <a:t>.</a:t>
            </a:r>
          </a:p>
        </p:txBody>
      </p:sp>
      <p:pic>
        <p:nvPicPr>
          <p:cNvPr id="4" name="Picture 3" descr="A group of logos with text&#10;&#10;Description automatically generated">
            <a:extLst>
              <a:ext uri="{FF2B5EF4-FFF2-40B4-BE49-F238E27FC236}">
                <a16:creationId xmlns:a16="http://schemas.microsoft.com/office/drawing/2014/main" id="{7410B126-C1F8-21D6-C224-696B9B1E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" y="1516803"/>
            <a:ext cx="5607629" cy="4632055"/>
          </a:xfrm>
          <a:prstGeom prst="rect">
            <a:avLst/>
          </a:prstGeom>
        </p:spPr>
      </p:pic>
      <p:pic>
        <p:nvPicPr>
          <p:cNvPr id="7" name="Picture 6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0D5AD2A5-2FAC-282A-C298-2176174FF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679" y="1519067"/>
            <a:ext cx="4881122" cy="46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xfrm>
            <a:off x="311667" y="299522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Recent ISO/IEC 5230 Conformance Examples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C866B1E8-5501-A6C3-2B6E-6C10E120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491" y="1863513"/>
            <a:ext cx="2413296" cy="1993592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36F12A-ECBB-9C4A-6484-A3348CA0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1" y="1295050"/>
            <a:ext cx="6519448" cy="35431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769455-124C-76A2-CCC7-1520CEBD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861" y="3857105"/>
            <a:ext cx="3000895" cy="3000895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8EA3A4-E99D-0F8A-A3C4-0EC31100D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46" y="4772201"/>
            <a:ext cx="2726063" cy="1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Key Developments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743341"/>
            <a:ext cx="5784333" cy="4736425"/>
          </a:xfrm>
        </p:spPr>
        <p:txBody>
          <a:bodyPr/>
          <a:lstStyle/>
          <a:p>
            <a:r>
              <a:rPr lang="en-US" dirty="0"/>
              <a:t>ISO/IEC 18974:2023 is scheduled for ISO publication in November 2023</a:t>
            </a:r>
          </a:p>
          <a:p>
            <a:endParaRPr lang="en-US" dirty="0"/>
          </a:p>
          <a:p>
            <a:r>
              <a:rPr lang="en-US" dirty="0"/>
              <a:t>We will do plenty of PR to end the year on this topic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7E8026-6821-9441-6DF1-1558C50C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2" y="1582219"/>
            <a:ext cx="4990417" cy="287119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3D35244-C2D6-5A67-1F7D-B8C6E5AC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01" y="3935320"/>
            <a:ext cx="4990417" cy="14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First ISO Standard Adoption Announced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07ACBEC-E6B2-EDD2-D49E-C93B7447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82800"/>
            <a:ext cx="7772400" cy="26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Conformance Community Is Growing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2" y="1473642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316E54-F664-743B-9057-B00CAD0A4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04" y="1359956"/>
            <a:ext cx="5719130" cy="19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Community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see strong recovery of momentum in China, Japan, Korea and Taiwan post-COVID</a:t>
            </a:r>
          </a:p>
          <a:p>
            <a:r>
              <a:rPr lang="en-US"/>
              <a:t>We see moderate recovery of momentum in Germany and the UK</a:t>
            </a:r>
          </a:p>
          <a:p>
            <a:r>
              <a:rPr lang="en-US"/>
              <a:t>We are interlinking further with projects like TODO, OpenSSF, FINOS and LF AI &amp; Data to further momentum in North America</a:t>
            </a:r>
          </a:p>
          <a:p>
            <a:endParaRPr lang="en-US"/>
          </a:p>
          <a:p>
            <a:pPr marL="152396" indent="0">
              <a:buNone/>
            </a:pPr>
            <a:r>
              <a:rPr lang="en-US"/>
              <a:t>China has seen exceptional growth, with large increases in government and corporate engagement, including an entire OpenChain conference during May sponsored by Huawei, CAICT and </a:t>
            </a:r>
            <a:r>
              <a:rPr lang="en-US" err="1"/>
              <a:t>SecTrend</a:t>
            </a:r>
            <a:r>
              <a:rPr lang="en-US"/>
              <a:t>. Korea is also seeing an </a:t>
            </a:r>
            <a:r>
              <a:rPr lang="en-US" err="1"/>
              <a:t>noticiable</a:t>
            </a:r>
            <a:r>
              <a:rPr lang="en-US"/>
              <a:t> uptick in activity.</a:t>
            </a:r>
          </a:p>
        </p:txBody>
      </p:sp>
    </p:spTree>
    <p:extLst>
      <p:ext uri="{BB962C8B-B14F-4D97-AF65-F5344CB8AC3E}">
        <p14:creationId xmlns:p14="http://schemas.microsoft.com/office/powerpoint/2010/main" val="241945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Interesting Data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OpenChain WeChat has 271 members in China</a:t>
            </a:r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Linux Foundation WeChat has 499.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801A-84C8-983C-165B-F89550B39C82}"/>
              </a:ext>
            </a:extLst>
          </p:cNvPr>
          <p:cNvSpPr txBox="1"/>
          <p:nvPr/>
        </p:nvSpPr>
        <p:spPr>
          <a:xfrm>
            <a:off x="5240730" y="58020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2023-10-31</a:t>
            </a:r>
          </a:p>
        </p:txBody>
      </p:sp>
    </p:spTree>
    <p:extLst>
      <p:ext uri="{BB962C8B-B14F-4D97-AF65-F5344CB8AC3E}">
        <p14:creationId xmlns:p14="http://schemas.microsoft.com/office/powerpoint/2010/main" val="55703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91AB-41F4-7E68-53A5-77B348D4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Partners Are A Key Multiplier For Our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018F-DD18-24B8-D7FB-62671B699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some great new partners join our certification and support ecosystem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4B8FAE-9D3E-BF5C-26F0-15E4D9D0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2805706"/>
            <a:ext cx="4210992" cy="2217788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28CAFF-6608-ED7D-E80A-96A72075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72" y="3415567"/>
            <a:ext cx="5988376" cy="9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5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C75EC90D-2909-7934-6600-FE026B7E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95" y="1953466"/>
            <a:ext cx="8628611" cy="3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4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E21BE599-E4A0-9478-2822-4D8A4E59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55" y="1575600"/>
            <a:ext cx="7669876" cy="4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1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29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collection of logos&#10;&#10;Description automatically generated">
            <a:extLst>
              <a:ext uri="{FF2B5EF4-FFF2-40B4-BE49-F238E27FC236}">
                <a16:creationId xmlns:a16="http://schemas.microsoft.com/office/drawing/2014/main" id="{6D6E7ECE-14EA-57CC-A20C-D046C2DC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8" y="1429232"/>
            <a:ext cx="5867304" cy="54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8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131774"/>
            <a:ext cx="3139200" cy="3139200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ABFD8A37-EA5E-E9CF-0E29-E6FF7BEC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" y="2070814"/>
            <a:ext cx="8320901" cy="3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Q1 to Q4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ISO/IEC 5230 Conformant Listed: 89 &gt; 109 	(</a:t>
            </a:r>
            <a:r>
              <a:rPr lang="en-US" dirty="0">
                <a:solidFill>
                  <a:srgbClr val="00B050"/>
                </a:solidFill>
              </a:rPr>
              <a:t>22.48% increase</a:t>
            </a:r>
            <a:r>
              <a:rPr lang="en-US" dirty="0"/>
              <a:t>) </a:t>
            </a:r>
          </a:p>
          <a:p>
            <a:r>
              <a:rPr lang="en-US" dirty="0"/>
              <a:t>ISO/IEC 18974 Conformant Listed: 1 &gt; 6 		(</a:t>
            </a:r>
            <a:r>
              <a:rPr lang="en-US" dirty="0">
                <a:solidFill>
                  <a:srgbClr val="00B050"/>
                </a:solidFill>
              </a:rPr>
              <a:t>500%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13 					(</a:t>
            </a:r>
            <a:r>
              <a:rPr lang="en-US" dirty="0">
                <a:solidFill>
                  <a:srgbClr val="00B050"/>
                </a:solidFill>
              </a:rPr>
              <a:t>85.7%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29 				(</a:t>
            </a:r>
            <a:r>
              <a:rPr lang="en-US" dirty="0">
                <a:solidFill>
                  <a:srgbClr val="00B050"/>
                </a:solidFill>
              </a:rPr>
              <a:t>20.8%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245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g17bbeb37c32_0_11">
            <a:extLst>
              <a:ext uri="{FF2B5EF4-FFF2-40B4-BE49-F238E27FC236}">
                <a16:creationId xmlns:a16="http://schemas.microsoft.com/office/drawing/2014/main" id="{945CC8A9-154A-A7DD-2837-9CEFA68F7632}"/>
              </a:ext>
            </a:extLst>
          </p:cNvPr>
          <p:cNvSpPr txBox="1">
            <a:spLocks/>
          </p:cNvSpPr>
          <p:nvPr/>
        </p:nvSpPr>
        <p:spPr>
          <a:xfrm>
            <a:off x="415600" y="2618600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4000" dirty="0">
                <a:solidFill>
                  <a:srgbClr val="003778"/>
                </a:solidFill>
                <a:latin typeface="+mn-lt"/>
              </a:rPr>
              <a:t>Members Represent ~ 6 Trillion USD In Market Value</a:t>
            </a:r>
          </a:p>
        </p:txBody>
      </p:sp>
    </p:spTree>
    <p:extLst>
      <p:ext uri="{BB962C8B-B14F-4D97-AF65-F5344CB8AC3E}">
        <p14:creationId xmlns:p14="http://schemas.microsoft.com/office/powerpoint/2010/main" val="40405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Trillions More In Market Value Touched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26440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14359</TotalTime>
  <Words>1900</Words>
  <Application>Microsoft Macintosh PowerPoint</Application>
  <PresentationFormat>Widescreen</PresentationFormat>
  <Paragraphs>211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Open Sans Medium</vt:lpstr>
      <vt:lpstr>Slack-Lato</vt:lpstr>
      <vt:lpstr>Arial</vt:lpstr>
      <vt:lpstr>Calibri</vt:lpstr>
      <vt:lpstr>Open Sans</vt:lpstr>
      <vt:lpstr>Roboto</vt:lpstr>
      <vt:lpstr>Roboto Slab</vt:lpstr>
      <vt:lpstr>Roboto Slab Light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We Got Together To Improve The Supply Chain</vt:lpstr>
      <vt:lpstr>PowerPoint Presentation</vt:lpstr>
      <vt:lpstr>Broader Community</vt:lpstr>
      <vt:lpstr>Example Verticals Impacted by OpenChain</vt:lpstr>
      <vt:lpstr>Trillions More In Market Value Touched</vt:lpstr>
      <vt:lpstr>1,000+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News Around  ISO/IEC 5230:2020 </vt:lpstr>
      <vt:lpstr>OpenChain Has 109 ISO/IEC 5230 Conformant  Orgs Listed On Our Website (totals are higher)</vt:lpstr>
      <vt:lpstr>Recent ISO/IEC 5230 Conformance Examples</vt:lpstr>
      <vt:lpstr>12%</vt:lpstr>
      <vt:lpstr>31%</vt:lpstr>
      <vt:lpstr>Key News Around  ISO/IEC 18974:2023 </vt:lpstr>
      <vt:lpstr>Key Developments</vt:lpstr>
      <vt:lpstr>First ISO Standard Adoption Announced</vt:lpstr>
      <vt:lpstr>Conformance Community Is Growing</vt:lpstr>
      <vt:lpstr>What Else Is Happening?</vt:lpstr>
      <vt:lpstr>Community Health</vt:lpstr>
      <vt:lpstr>Interesting Data Point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Partners Are A Key Multiplier For Our Standards</vt:lpstr>
      <vt:lpstr>13 Official Tooling Vendors</vt:lpstr>
      <vt:lpstr>13 Official Third-Party Certifiers</vt:lpstr>
      <vt:lpstr>29 Official Service Providers</vt:lpstr>
      <vt:lpstr>24 Official Legal Providers</vt:lpstr>
      <vt:lpstr>tl;dr: Big Project, Big Community. Plenty Commercial Support Too.</vt:lpstr>
      <vt:lpstr>Global Impact Q1 to Q4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Shane Coughlan</cp:lastModifiedBy>
  <cp:revision>284</cp:revision>
  <dcterms:created xsi:type="dcterms:W3CDTF">2019-04-09T08:37:53Z</dcterms:created>
  <dcterms:modified xsi:type="dcterms:W3CDTF">2023-11-30T05:28:40Z</dcterms:modified>
</cp:coreProperties>
</file>